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2" r:id="rId5"/>
    <p:sldId id="258" r:id="rId6"/>
    <p:sldId id="287" r:id="rId7"/>
    <p:sldId id="291" r:id="rId8"/>
    <p:sldId id="288" r:id="rId9"/>
    <p:sldId id="289" r:id="rId10"/>
    <p:sldId id="257" r:id="rId11"/>
    <p:sldId id="261" r:id="rId12"/>
    <p:sldId id="292" r:id="rId13"/>
    <p:sldId id="293" r:id="rId14"/>
    <p:sldId id="279" r:id="rId15"/>
    <p:sldId id="280" r:id="rId16"/>
    <p:sldId id="281" r:id="rId17"/>
    <p:sldId id="283" r:id="rId18"/>
    <p:sldId id="259" r:id="rId19"/>
    <p:sldId id="272" r:id="rId20"/>
    <p:sldId id="284" r:id="rId21"/>
    <p:sldId id="274" r:id="rId22"/>
    <p:sldId id="273" r:id="rId23"/>
    <p:sldId id="277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946E-3CCF-4E82-8888-873989DD04B8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C8765-7A53-4ADA-BB4E-0F1A6B683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25878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0FA8-55A0-4B9A-8CCB-CF5A17C210C8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D300E-E582-4C4E-BD0E-FA29CC00D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64668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EAF8-6715-4F20-A566-E960FE5946A5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24A3-C25C-451E-BAA7-F29385BDE3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23698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80C0-E276-4652-8E30-119DF7CE9477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C06F-F8AA-4C73-BF5F-E69E6F7CC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57310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19A2-940F-45C0-81CB-50A50A18413C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849BD-CCB6-46B6-B829-FF028C557E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48672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7BC9-6A38-4B27-BF6D-B5BF31D84012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1C2C7-439C-4396-A9C5-CC4A24A2E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53051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C3BD-9BC8-4629-98B6-8E4733043AC5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D17F-EE04-4715-920E-3768A321A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24549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F14-21AA-400A-AB39-A56D24A3E6B5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1A018-7FC7-4F5A-91A7-1B459C3B0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13047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7809-2201-47D7-A5B0-A86B51B0F775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5EED5-E3AC-4A19-A9D8-8C3B62D2D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14555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1FAF-8E6C-4D5D-94CE-A2062BD12ECA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71614-C5FB-4632-A1BE-7E00F86DC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93956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4C11-B6EC-48F6-A0AA-5A9056592450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4E33A-9E97-486E-96F6-B3B5F6712F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17157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09F16B-8335-48B9-9311-4308609A1317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BB37D8-8CB9-46B7-8EB7-D9A45C5231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go.mail.ru/frame.html?&amp;imgurl=http://shop.top-kniga.ru/data/m_ishc/879/preview_879763.jpg&amp;pageurl=http://www.bookin.org.ru/book/420058&amp;id=79115692&amp;iid=3&amp;imgwidth=300&amp;imgheight=411&amp;imgsize=3299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F%D0%BA%D0%BE%D0%B2%D0%BB%D0%B5%D0%B2%D0%B0_%D0%90%D1%80%D0%B8%D0%BD%D0%B0_%D0%A0%D0%BE%D0%B4%D0%B8%D0%BE%D0%BD%D0%BE%D0%B2%D0%BD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e/e0/Pushkin_Selfportrait_with_Onegi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k.msu.ru/timoshenko/img/078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C%D0%B0%D0%BD%D0%B8%D1%8F" TargetMode="External"/><Relationship Id="rId2" Type="http://schemas.openxmlformats.org/officeDocument/2006/relationships/hyperlink" Target="http://ru.wikipedia.org/wiki/%D0%A5%D0%B0%D0%BD%D0%B4%D1%80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4%D1%83%D1%8D%D0%BB%D1%8C" TargetMode="External"/><Relationship Id="rId4" Type="http://schemas.openxmlformats.org/officeDocument/2006/relationships/hyperlink" Target="http://ru.wikipedia.org/w/index.php?title=%D0%92%D0%BB%D0%B0%D0%B4%D0%B8%D0%BC%D0%B8%D1%80_%D0%9B%D0%B5%D0%BD%D1%81%D0%BA%D0%B8%D0%B9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214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Роман А.С.Пушкина Евгений Онегин»–</a:t>
            </a:r>
            <a:r>
              <a:rPr lang="ru-RU" sz="2400" dirty="0" smtClean="0"/>
              <a:t> «</a:t>
            </a:r>
            <a:r>
              <a:rPr lang="ru-RU" sz="3200" b="1" i="1" dirty="0" smtClean="0"/>
              <a:t>энциклопедия</a:t>
            </a:r>
            <a:r>
              <a:rPr lang="ru-RU" sz="2400" dirty="0" smtClean="0"/>
              <a:t>  </a:t>
            </a:r>
            <a:r>
              <a:rPr lang="ru-RU" sz="3200" b="1" i="1" dirty="0" smtClean="0"/>
              <a:t>русской жизни»  </a:t>
            </a:r>
            <a:r>
              <a:rPr lang="ru-RU" sz="3200" i="1" dirty="0" smtClean="0"/>
              <a:t>(В.Г.Белинский)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25" y="3886200"/>
            <a:ext cx="10572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 descr="http://images.zone-x.ru/84/41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357438"/>
            <a:ext cx="235743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://images.zone-x.ru/187/423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28750"/>
            <a:ext cx="2397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ttp://im3-tub.mail.ru/i?id=79115692&amp;tov=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86250"/>
            <a:ext cx="17859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http://feel-feed.ru/wp-content/uploads/2017/01/1349252942223-1024x7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299878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274638"/>
            <a:ext cx="6143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Система образов романа.</a:t>
            </a:r>
            <a:endParaRPr lang="ru-RU" b="1" i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072313" y="1600200"/>
            <a:ext cx="1614487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 descr="http://www.kino-teatr.ru/movie/poster/9412/3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3336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bookvexebook.ex6.ru/images/stories/fot-books/p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86063"/>
            <a:ext cx="31432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://photofile.ru/photo/estegil/1297643/xlarge/82964584.jp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32877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42875"/>
            <a:ext cx="5072062" cy="65722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Евгений Онегин — прототип Пётр Чаадаев, друг Пушкина, назван самим Пушкиным в первой главе. История Онегина напоминает жизнь Чаадаева. Важное влияние на образ Онегина оказал Лорд Байрон и его «Байроновские Герои», Дон Жуан и </a:t>
            </a:r>
            <a:r>
              <a:rPr lang="ru-RU" dirty="0" err="1" smtClean="0"/>
              <a:t>Чайлд</a:t>
            </a:r>
            <a:r>
              <a:rPr lang="ru-RU" dirty="0" smtClean="0"/>
              <a:t> Гарольд, которые также не раз упоминаются самим Пушкиным.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Татьяна Ларина — прототип </a:t>
            </a:r>
            <a:r>
              <a:rPr lang="ru-RU" dirty="0" err="1" smtClean="0"/>
              <a:t>Авдотья</a:t>
            </a:r>
            <a:r>
              <a:rPr lang="ru-RU" dirty="0" smtClean="0"/>
              <a:t> (Дуня) Норова, подруга Чаадаева. Сама Дуня упоминается во второй главе, а в конце последней главы Пушкин выражает свою скорбь по поводу её безвременной кончины. Из-за гибели Дуни в конце романа прототипом княгини, созревшей и преображённой Татьяны, выступает Анна Керн, возлюбленная Пушкина. Она же, Анна Керн, была прототипом Анны Карениной. Хотя внешность Анны Карениной Лев Толстой списал со старшей дочери Пушкина, Марии </a:t>
            </a:r>
            <a:r>
              <a:rPr lang="ru-RU" dirty="0" err="1" smtClean="0"/>
              <a:t>Гартунг</a:t>
            </a:r>
            <a:r>
              <a:rPr lang="ru-RU" dirty="0" smtClean="0"/>
              <a:t>, но имя и история очень близка к Анне Керн. Так, через историю Анны Керн, роман Толстого «Анна Каренина» является продолжением романа «Евгений Онеги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Picture 2" descr="http://www.nkj.ru/upload/iblock/bcf/bcf924c0fd7c3ce20a8a559b58dc63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38306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3579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Ольга Ларина, её сестра — обобщённый образ типичной героини популярного романа; красивый внешне, но лишённый глубокого содержания.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Владимир Ленский — сам Пушкин или скорее его идеализированный образ. Влияние на этот образ оказал также немецкий студент Карл </a:t>
            </a:r>
            <a:r>
              <a:rPr lang="ru-RU" dirty="0" err="1" smtClean="0"/>
              <a:t>Занд</a:t>
            </a:r>
            <a:r>
              <a:rPr lang="ru-RU" dirty="0" smtClean="0"/>
              <a:t>, которому Пушкин посвятил стихотворение «Кинжал».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няня Татьяны — вероятный прототип — </a:t>
            </a:r>
            <a:r>
              <a:rPr lang="ru-RU" dirty="0" smtClean="0">
                <a:hlinkClick r:id="rId2" action="ppaction://hlinkfile" tooltip="Яковлева Арина Родионовна"/>
              </a:rPr>
              <a:t>Яковлева Арина Родионовна</a:t>
            </a:r>
            <a:r>
              <a:rPr lang="ru-RU" dirty="0" smtClean="0"/>
              <a:t>, няня Пушкина.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Не названный в романе муж Татьяны Лариной, «важный генерал», </a:t>
            </a:r>
            <a:r>
              <a:rPr lang="ru-RU" dirty="0" err="1" smtClean="0"/>
              <a:t>генерал</a:t>
            </a:r>
            <a:r>
              <a:rPr lang="ru-RU" dirty="0" smtClean="0"/>
              <a:t> Керн, муж Анны Керн.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63"/>
            <a:ext cx="3328988" cy="500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Автограф Пушкина — автопортрет с Онегиным на набережной Невы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428625"/>
            <a:ext cx="5400675" cy="62150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Автор произведения — сам Пушкин. Он постоянно вмешивается в ход повествования, напоминает о себе («Но вреден север для меня»), водит дружбу с Онегиным («Условий света свергнув бремя, как он отстав от суеты, с ним подружился я в то время, мне нравились его черты»), в своих лирических отступлениях делится с читателями своими размышлениями о самых разных жизненных вопросах, высказывает свою мировоззренческую позицию. Автор в некоторых местах нарушает ход повествования и вводит в текст </a:t>
            </a:r>
            <a:r>
              <a:rPr lang="ru-RU" dirty="0" err="1" smtClean="0"/>
              <a:t>метатекстовые</a:t>
            </a:r>
            <a:r>
              <a:rPr lang="ru-RU" dirty="0" smtClean="0"/>
              <a:t> элементы («Читатель ждёт уж рифмы „розы“ — на, вот, возьми её скорей»). Пушкин даже изобразил себя рядом с Онегиным на берегу Невы (см. изображение) и хотел поместить этот и ряд других рисунков в качестве иллюстрации к роману в стихах, но не удалось найти общий язык с издателями журнала «Невский альманах». Сам Пушкин отозвался на это несколькими ироничными эпиграммами.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 descr="Файл:Pushkin Selfportrait with One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3571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358188" y="1600200"/>
            <a:ext cx="3286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 descr="http://img1.liveinternet.ru/images/attach/b/3/7/497/7497115_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0675"/>
            <a:ext cx="822325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1600200"/>
            <a:ext cx="242888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 descr="http://i002.radikal.ru/0812/47/42de42bedc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82407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2" descr="http://commentov.net/wp-content/uploads/2009/07/1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76342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2" descr="«Евгений Онегин». Глава 3. Эскиз декорации к опере П.И. Чайковского &quot;Евгений Онегин&quot;. Художник А. Средин. 1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2" descr="http://www.rulex.ru/rpg/WebPict/fullpic/2001-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714375"/>
            <a:ext cx="3786187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im3-tub.mail.ru/i?id=50264584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"/>
            <a:ext cx="19494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501063" y="1600200"/>
            <a:ext cx="185737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2" descr="http://www.imk.msu.ru/timoshenko/img/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51435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274638"/>
            <a:ext cx="3471862" cy="565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Создавался более 7 лет: с мая 1823 года по сентябрь 1830 г.</a:t>
            </a:r>
            <a:br>
              <a:rPr lang="ru-RU" sz="2700" dirty="0" smtClean="0"/>
            </a:br>
            <a:r>
              <a:rPr lang="ru-RU" sz="2700" dirty="0" smtClean="0"/>
              <a:t>Пушкин работал над романом до последних дней своей жизни. Последний авторский вариант романа был напечатан в 1837 году.</a:t>
            </a:r>
            <a:br>
              <a:rPr lang="ru-RU" sz="2700" dirty="0" smtClean="0"/>
            </a:br>
            <a:r>
              <a:rPr lang="ru-RU" sz="2700" dirty="0" smtClean="0"/>
              <a:t>С «Евгения Онегина» начинается история русского реалистического романа.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929313"/>
            <a:ext cx="4500563" cy="7143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А.С.Пушкин.  </a:t>
            </a:r>
            <a:r>
              <a:rPr lang="ru-RU" dirty="0" err="1" smtClean="0"/>
              <a:t>ЕвгенийОнегин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       (Первое издание)</a:t>
            </a:r>
            <a:endParaRPr lang="ru-RU" dirty="0"/>
          </a:p>
        </p:txBody>
      </p:sp>
      <p:pic>
        <p:nvPicPr>
          <p:cNvPr id="3076" name="Picture 1" descr="http://www.sibmuseum.ru/konenko/bookHTML/SitBigBookmid/Bigbook/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"/>
            <a:ext cx="42862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2" descr="http://www.sobinov.yar.ru/pictures/portrait/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2875"/>
            <a:ext cx="4714875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8072438" y="1600200"/>
            <a:ext cx="61436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2" descr="П.Л. Бунин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79057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2" descr="http://cs1369.vkontakte.ru/u7715685/32247536/x_0cec1f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14375"/>
            <a:ext cx="63023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8429625" y="1600200"/>
            <a:ext cx="2571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2" descr="http://www.intoclassics.net/_nw/57/79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2900"/>
            <a:ext cx="7615238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8501063" y="1600200"/>
            <a:ext cx="185737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2" descr="http://s51.radikal.ru/i133/0904/1d/1ba3ef9172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3513"/>
            <a:ext cx="528637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://img0.liveinternet.ru/images/attach/b/2/25/50/25050488_1210869487_SamokishSudkovskaya_E_Tat_y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7860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72063" y="0"/>
            <a:ext cx="3857625" cy="4357688"/>
          </a:xfrm>
        </p:spPr>
        <p:txBody>
          <a:bodyPr/>
          <a:lstStyle/>
          <a:p>
            <a:pPr eaLnBrk="1" hangingPunct="1"/>
            <a:r>
              <a:rPr lang="ru-RU" altLang="ru-RU" sz="2400" b="1" i="1" smtClean="0"/>
              <a:t/>
            </a:r>
            <a:br>
              <a:rPr lang="ru-RU" altLang="ru-RU" sz="2400" b="1" i="1" smtClean="0"/>
            </a:br>
            <a:r>
              <a:rPr lang="ru-RU" altLang="ru-RU" sz="2400" b="1" i="1" smtClean="0"/>
              <a:t>РОМАН </a:t>
            </a:r>
            <a:r>
              <a:rPr lang="ru-RU" altLang="ru-RU" sz="2400" smtClean="0"/>
              <a:t>(франц. </a:t>
            </a:r>
            <a:r>
              <a:rPr lang="en-US" altLang="ru-RU" sz="2400" smtClean="0"/>
              <a:t>roman), </a:t>
            </a:r>
            <a:r>
              <a:rPr lang="ru-RU" altLang="ru-RU" sz="2400" smtClean="0"/>
              <a:t>литературный жанр, эпическое произведение большой формы, в котором повествование сосредоточено на судьбах отдельной личности в ее отношении к окружающему миру, на становлении, развитии ее характера и самосознания.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500563"/>
            <a:ext cx="8472487" cy="2143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i="1" dirty="0" smtClean="0"/>
              <a:t>Реализм </a:t>
            </a:r>
            <a:r>
              <a:rPr lang="ru-RU" sz="2800" dirty="0" smtClean="0"/>
              <a:t>– литературное направление, стремящееся широко, многосторонне, правдиво отражать реальную жизнь. Изображение типических характеров в типических обстоятельствах.</a:t>
            </a:r>
            <a:endParaRPr lang="ru-RU" sz="2800" dirty="0"/>
          </a:p>
        </p:txBody>
      </p:sp>
      <p:pic>
        <p:nvPicPr>
          <p:cNvPr id="4100" name="Picture 2" descr="http://knigiorel.narod.ru/SDC15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492918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3786188"/>
            <a:ext cx="8472487" cy="2714625"/>
          </a:xfrm>
        </p:spPr>
        <p:txBody>
          <a:bodyPr/>
          <a:lstStyle/>
          <a:p>
            <a:pPr eaLnBrk="1" hangingPunct="1"/>
            <a:r>
              <a:rPr lang="ru-RU" altLang="ru-RU" sz="3200" b="1" i="1" smtClean="0"/>
              <a:t>Жанр </a:t>
            </a:r>
            <a:r>
              <a:rPr lang="ru-RU" altLang="ru-RU" sz="3200" b="1" smtClean="0"/>
              <a:t>– роман в стихах</a:t>
            </a:r>
            <a:r>
              <a:rPr lang="ru-RU" altLang="ru-RU" sz="3200" smtClean="0"/>
              <a:t>, то есть лиро-эпическое произведение, где автор свободно переходит от повествования к лирическим отступлениям. </a:t>
            </a:r>
            <a:br>
              <a:rPr lang="ru-RU" altLang="ru-RU" sz="3200" smtClean="0"/>
            </a:br>
            <a:r>
              <a:rPr lang="ru-RU" altLang="ru-RU" sz="3200" smtClean="0"/>
              <a:t>В романе две сюжетные линии: </a:t>
            </a:r>
            <a:br>
              <a:rPr lang="ru-RU" altLang="ru-RU" sz="3200" smtClean="0"/>
            </a:br>
            <a:r>
              <a:rPr lang="ru-RU" altLang="ru-RU" sz="3200" smtClean="0"/>
              <a:t>Онегин – Татьяна и Онегин – Ленский.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501063" y="1600200"/>
            <a:ext cx="185737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2" descr="http://www.lgz.ru/archives/html_arch/lg232006/img/7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20526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upload.wikimedia.org/wikipedia/commons/thumb/f/fc/Pushkin_Evgeni_Onegin_VI_Boat.jpg/300px-Pushkin_Evgeni_Onegin_VI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428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ps.1september.ru/1999/11/8-2.h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2875"/>
            <a:ext cx="30368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714875" y="285750"/>
            <a:ext cx="4286250" cy="6572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i="1" smtClean="0"/>
              <a:t>Композиция сюжета: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/>
              <a:t>Глава 1 </a:t>
            </a:r>
            <a:r>
              <a:rPr lang="ru-RU" altLang="ru-RU" sz="2400" smtClean="0"/>
              <a:t>– развёрнутая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экспозиция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/>
              <a:t>Глава 2 </a:t>
            </a:r>
            <a:r>
              <a:rPr lang="ru-RU" altLang="ru-RU" sz="2400" smtClean="0"/>
              <a:t>– завязка второй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сюжетной линии (знакомство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Онегина с Ленским)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/>
              <a:t>Глава 3</a:t>
            </a:r>
            <a:r>
              <a:rPr lang="ru-RU" altLang="ru-RU" sz="2400" smtClean="0"/>
              <a:t> – завязка первой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сюжетной линии (знакомство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Онегина с Татьяной)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/>
              <a:t>Глава 6 </a:t>
            </a:r>
            <a:r>
              <a:rPr lang="ru-RU" altLang="ru-RU" sz="2400" smtClean="0"/>
              <a:t>– дуэль (кульминация 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развязка второй линии)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smtClean="0"/>
              <a:t>Глава 8 </a:t>
            </a:r>
            <a:r>
              <a:rPr lang="ru-RU" altLang="ru-RU" sz="2400" i="1" smtClean="0"/>
              <a:t>–</a:t>
            </a:r>
            <a:r>
              <a:rPr lang="ru-RU" altLang="ru-RU" sz="2400" b="1" i="1" smtClean="0"/>
              <a:t> </a:t>
            </a:r>
            <a:r>
              <a:rPr lang="ru-RU" altLang="ru-RU" sz="2400" smtClean="0"/>
              <a:t>развязка первой линии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  <p:pic>
        <p:nvPicPr>
          <p:cNvPr id="6148" name="Picture 2" descr="http://www.imk.msu.ru/timoshenko/img/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44196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2714625"/>
            <a:ext cx="8858250" cy="37861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        Служит для развития                                      не развивается, помогает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   основного конфликта романа                             Татьяне понять Онегина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i="1" smtClean="0"/>
              <a:t>                     Главное действующее лицо </a:t>
            </a:r>
            <a:r>
              <a:rPr lang="ru-RU" altLang="ru-RU" sz="2000" smtClean="0"/>
              <a:t>– повествователь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8" y="642938"/>
            <a:ext cx="2143125" cy="714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Сюжет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928813"/>
            <a:ext cx="2857500" cy="714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ООоОнегинООоОоооо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88" y="1928813"/>
            <a:ext cx="3000375" cy="714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Лл</a:t>
            </a:r>
            <a:endParaRPr lang="ru-RU" dirty="0"/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285875" y="2071688"/>
            <a:ext cx="278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Calibri" panose="020F0502020204030204" pitchFamily="34" charset="0"/>
              </a:rPr>
              <a:t>Онегин - Татьяна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5214938" y="2071688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Calibri" panose="020F0502020204030204" pitchFamily="34" charset="0"/>
              </a:rPr>
              <a:t>Ленский - Ольга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3286125" y="1357313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29188" y="135731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63579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Сюжетные линии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Онегин и Татьяна: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Знакомство с Татьяной,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Разговор с няней,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Письмо Татьяны к Онегину,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Объяснение в саду,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Сон Татьяны. Именины,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Посещение дома Онегина,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Отъезд в Москву,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Встреча на балу в Петербурге через 2 года,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Письмо к Татьяне (объяснение),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Вечер у Татьяны,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Онегин и Ленский: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Знакомство в деревне,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Разговор после вечера у Лариных,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Визит Ленского к Онегину,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Именины Татьяны,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Дуэль (Ленский погибает).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Жизнь Онегина в Петербурге была полна любовными интригами и светскими забавами, но теперь ему предстоит скука в деревне. По прибытии оказывается, что дядя умер, а Евгений стал его наследником. Онегин поселяется в деревне, и вскоре им действительно овладевает </a:t>
            </a:r>
            <a:r>
              <a:rPr lang="ru-RU" altLang="ru-RU" sz="2000" smtClean="0">
                <a:hlinkClick r:id="rId2" action="ppaction://hlinkfile" tooltip="Хандра"/>
              </a:rPr>
              <a:t>хандра</a:t>
            </a:r>
            <a:r>
              <a:rPr lang="ru-RU" altLang="ru-RU" sz="2000" smtClean="0"/>
              <a:t>.</a:t>
            </a:r>
          </a:p>
          <a:p>
            <a:pPr eaLnBrk="1" hangingPunct="1"/>
            <a:r>
              <a:rPr lang="ru-RU" altLang="ru-RU" sz="2000" smtClean="0"/>
              <a:t>Соседом Онегина оказывается приехавший из </a:t>
            </a:r>
            <a:r>
              <a:rPr lang="ru-RU" altLang="ru-RU" sz="2000" smtClean="0">
                <a:hlinkClick r:id="rId3" action="ppaction://hlinkfile" tooltip="Германия"/>
              </a:rPr>
              <a:t>Германии</a:t>
            </a:r>
            <a:r>
              <a:rPr lang="ru-RU" altLang="ru-RU" sz="2000" smtClean="0"/>
              <a:t> восемнадцатилетний </a:t>
            </a:r>
            <a:r>
              <a:rPr lang="ru-RU" altLang="ru-RU" sz="2000" smtClean="0">
                <a:hlinkClick r:id="rId4" action="ppaction://hlinkfile" tooltip="Владимир Ленский (страница отсутствует)"/>
              </a:rPr>
              <a:t>Владимир Ленский</a:t>
            </a:r>
            <a:r>
              <a:rPr lang="ru-RU" altLang="ru-RU" sz="2000" smtClean="0"/>
              <a:t>, поэт-романтик. Ленский и Онегин сходятся. Ленский влюблен в Ольгу Ларину, дочь помещика. На всегда весёлую Ольгу не похожа её задумчивая сестра Татьяна. Встретив Онегина, Татьяна влюбляется в него и пишет ему письмо. Однако Онегин отвергает её: он не ищет спокойной семейной жизни. Ленский и Онегин приглашены к Лариным. Онегин не рад этому приглашению, но Ленский уговаривает его поехать.</a:t>
            </a:r>
          </a:p>
          <a:p>
            <a:pPr eaLnBrk="1" hangingPunct="1"/>
            <a:r>
              <a:rPr lang="ru-RU" altLang="ru-RU" sz="2000" smtClean="0"/>
              <a:t>На обеде у Лариных Онегин, дабы заставить Ленского ревновать, неожиданно начинает ухаживать за Ольгой. Ленский вызывает его на </a:t>
            </a:r>
            <a:r>
              <a:rPr lang="ru-RU" altLang="ru-RU" sz="2000" smtClean="0">
                <a:hlinkClick r:id="rId5" action="ppaction://hlinkfile" tooltip="Дуэль"/>
              </a:rPr>
              <a:t>дуэль</a:t>
            </a:r>
            <a:r>
              <a:rPr lang="ru-RU" altLang="ru-RU" sz="2000" smtClean="0"/>
              <a:t>. Поединок заканчивается смертью Ленского, и Онегин уезжает из деревни.</a:t>
            </a:r>
          </a:p>
          <a:p>
            <a:pPr eaLnBrk="1" hangingPunct="1"/>
            <a:r>
              <a:rPr lang="ru-RU" altLang="ru-RU" sz="2000" smtClean="0"/>
              <a:t>Через два года он появляется в Петербурге и встречает Татьяну. Она важная дама, жена князя. Онегин воспылал к ней любовью, но на этот раз был отвергнут уже он, несмотря на то, что Татьяна так же любит его, но хочет остаться верной мужу.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01063" y="3798888"/>
          <a:ext cx="185737" cy="128587"/>
        </p:xfrm>
        <a:graphic>
          <a:graphicData uri="http://schemas.openxmlformats.org/drawingml/2006/table">
            <a:tbl>
              <a:tblPr/>
              <a:tblGrid>
                <a:gridCol w="4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7">
                <a:tc>
                  <a:txBody>
                    <a:bodyPr/>
                    <a:lstStyle/>
                    <a:p>
                      <a:pPr algn="ctr"/>
                      <a:endParaRPr lang="ru-RU" sz="100"/>
                    </a:p>
                  </a:txBody>
                  <a:tcPr marL="2786" marR="2786" marT="1400" marB="1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/>
                    </a:p>
                  </a:txBody>
                  <a:tcPr marL="2786" marR="2786" marT="1400" marB="1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/>
                    </a:p>
                  </a:txBody>
                  <a:tcPr marL="2786" marR="2786" marT="1400" marB="1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dirty="0"/>
                    </a:p>
                  </a:txBody>
                  <a:tcPr marL="2786" marR="2786" marT="1400" marB="1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8" name="Picture 3" descr="http://www.sibmuseum.ru/konenko/bookHTML/Gifbook/ill/EO/port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8732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http://www.sibmuseum.ru/konenko/bookHTML/Gifbook/ill/EO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2875"/>
            <a:ext cx="1428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ttp://www.sibmuseum.ru/konenko/bookHTML/Gifbook/ill/EO/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5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http://www.sibmuseum.ru/konenko/bookHTML/Gifbook/ill/EO/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1428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24000" y="2081213"/>
          <a:ext cx="6096000" cy="2695575"/>
        </p:xfrm>
        <a:graphic>
          <a:graphicData uri="http://schemas.openxmlformats.org/drawingml/2006/table">
            <a:tbl>
              <a:tblPr/>
              <a:tblGrid>
                <a:gridCol w="145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557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7" name="Picture 15" descr="http://www.sibmuseum.ru/konenko/bookHTML/Gifbook/ill/EO/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857625"/>
            <a:ext cx="1930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6" descr="http://www.sibmuseum.ru/konenko/bookHTML/Gifbook/ill/EO/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8"/>
            <a:ext cx="207168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7" descr="http://www.sibmuseum.ru/konenko/bookHTML/Gifbook/ill/EO/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429000"/>
            <a:ext cx="15001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8" descr="http://www.sibmuseum.ru/konenko/bookHTML/Gifbook/ill/EO/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18113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469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Роман А.С.Пушкина Евгений Онегин»– «энциклопедия  русской жизни»  (В.Г.Белинский)</vt:lpstr>
      <vt:lpstr>Создавался более 7 лет: с мая 1823 года по сентябрь 1830 г. Пушкин работал над романом до последних дней своей жизни. Последний авторский вариант романа был напечатан в 1837 году. С «Евгения Онегина» начинается история русского реалистического романа.</vt:lpstr>
      <vt:lpstr> РОМАН (франц. roman), литературный жанр, эпическое произведение большой формы, в котором повествование сосредоточено на судьбах отдельной личности в ее отношении к окружающему миру, на становлении, развитии ее характера и самосознания.</vt:lpstr>
      <vt:lpstr>Жанр – роман в стихах, то есть лиро-эпическое произведение, где автор свободно переходит от повествования к лирическим отступлениям.  В романе две сюжетные линии:  Онегин – Татьяна и Онегин – Ленский.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образов романа.</vt:lpstr>
      <vt:lpstr>Презентация PowerPoint</vt:lpstr>
      <vt:lpstr>Презентация PowerPoint</vt:lpstr>
      <vt:lpstr>Автограф Пушкина — автопортрет с Онегиным на набережной Невы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Евгении Онегине</dc:title>
  <dc:creator>Alex</dc:creator>
  <cp:lastModifiedBy>Пользователь Windows</cp:lastModifiedBy>
  <cp:revision>53</cp:revision>
  <dcterms:created xsi:type="dcterms:W3CDTF">2009-11-14T12:59:49Z</dcterms:created>
  <dcterms:modified xsi:type="dcterms:W3CDTF">2019-01-09T16:08:23Z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000800ae0f000000000001024140</vt:lpwstr>
  </property>
</Properties>
</file>