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F%D0%BC%D0%B1" TargetMode="External"/><Relationship Id="rId2" Type="http://schemas.openxmlformats.org/officeDocument/2006/relationships/hyperlink" Target="http://ru.wikipedia.org/wiki/%D0%9E%D0%BD%D0%B5%D0%B3%D0%B8%D0%BD%D1%81%D0%BA%D0%B0%D1%8F_%D1%81%D1%82%D1%80%D0%BE%D1%8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0%D0%B8%D1%84%D0%BC%D0%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5%E2%E3%E5%ED%E8%E9_%CE%ED%E5%E3%E8%ED" TargetMode="External"/><Relationship Id="rId2" Type="http://schemas.openxmlformats.org/officeDocument/2006/relationships/hyperlink" Target="http://ru.wikipedia.org/wiki/%D0%90%D0%BB%D1%8C,_%D0%94%D0%B0%D0%BD%D0%B8%D0%B8%D0%BB_%D0%9D%D0%B0%D1%82%D0%B0%D0%BD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0%D0%BC%D0%BE%D0%B9%D0%BB%D0%BE%D0%B2,_%D0%94%D0%B0%D0%B2%D0%B8%D0%B4_%D0%A1%D0%B0%D0%BC%D0%BE%D0%B9%D0%BB%D0%BE%D0%B2%D0%B8%D1%8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0%BC%D0%B0%D0%BD%D1%82%D0%B8%D0%B7%D0%BC" TargetMode="External"/><Relationship Id="rId2" Type="http://schemas.openxmlformats.org/officeDocument/2006/relationships/hyperlink" Target="http://ru.wikipedia.org/wiki/1823_%D0%B3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E%D0%B4%D0%B5%D1%81%D1%81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0%B5%D0%BA%D1%81%D0%B0%D0%BD%D0%B4%D1%80_I" TargetMode="External"/><Relationship Id="rId3" Type="http://schemas.openxmlformats.org/officeDocument/2006/relationships/hyperlink" Target="http://ru.wikipedia.org/wiki/1833_%D0%B3%D0%BE%D0%B4" TargetMode="External"/><Relationship Id="rId7" Type="http://schemas.openxmlformats.org/officeDocument/2006/relationships/hyperlink" Target="http://ru.wikipedia.org/wiki/%D0%92%D0%BE%D1%81%D1%81%D1%82%D0%B0%D0%BD%D0%B8%D0%B5_%D0%B4%D0%B5%D0%BA%D0%B0%D0%B1%D1%80%D0%B8%D1%81%D1%82%D0%BE%D0%B2" TargetMode="External"/><Relationship Id="rId12" Type="http://schemas.openxmlformats.org/officeDocument/2006/relationships/hyperlink" Target="http://ru.wikipedia.org/wiki/1820-%D0%B5" TargetMode="External"/><Relationship Id="rId2" Type="http://schemas.openxmlformats.org/officeDocument/2006/relationships/hyperlink" Target="http://ru.wikipedia.org/wiki/1831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0%D0%BF%D0%BE%D0%BB%D0%B5%D0%BE%D0%BD" TargetMode="External"/><Relationship Id="rId11" Type="http://schemas.openxmlformats.org/officeDocument/2006/relationships/hyperlink" Target="http://ru.wikipedia.org/wiki/%D0%94%D0%BE%D0%BD_%D0%96%D1%83%D0%B0%D0%BD" TargetMode="External"/><Relationship Id="rId5" Type="http://schemas.openxmlformats.org/officeDocument/2006/relationships/hyperlink" Target="http://ru.wikipedia.org/wiki/1825_%D0%B3%D0%BE%D0%B4" TargetMode="External"/><Relationship Id="rId10" Type="http://schemas.openxmlformats.org/officeDocument/2006/relationships/hyperlink" Target="http://ru.wikipedia.org/wiki/%D0%91%D0%B0%D0%B9%D1%80%D0%BE%D0%BD,_%D0%94%D0%B6%D0%BE%D1%80%D0%B4%D0%B6_%D0%93%D0%BE%D1%80%D0%B4%D0%BE%D0%BD" TargetMode="External"/><Relationship Id="rId4" Type="http://schemas.openxmlformats.org/officeDocument/2006/relationships/hyperlink" Target="http://ru.wikipedia.org/wiki/1819_%D0%B3%D0%BE%D0%B4" TargetMode="External"/><Relationship Id="rId9" Type="http://schemas.openxmlformats.org/officeDocument/2006/relationships/hyperlink" Target="http://ru.wikipedia.org/wiki/XIX_%D0%B2%D0%B5%D0%B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5%D1%80%D0%BC%D0%B0%D0%BD%D0%B8%D1%8F" TargetMode="External"/><Relationship Id="rId3" Type="http://schemas.openxmlformats.org/officeDocument/2006/relationships/hyperlink" Target="http://ru.wikipedia.org/wiki/%D0%9D%D0%B5%D0%B2%D0%B0" TargetMode="External"/><Relationship Id="rId7" Type="http://schemas.openxmlformats.org/officeDocument/2006/relationships/hyperlink" Target="http://ru.wikipedia.org/wiki/%D0%A0%D0%B5%D0%BF%D0%B8%D0%BD,_%D0%98%D0%BB%D1%8C%D1%8F_%D0%95%D1%84%D0%B8%D0%BC%D0%BE%D0%B2%D0%B8%D1%87" TargetMode="External"/><Relationship Id="rId2" Type="http://schemas.openxmlformats.org/officeDocument/2006/relationships/hyperlink" Target="http://ru.wikipedia.org/wiki/%D0%94%D0%B2%D0%BE%D1%80%D1%8F%D0%BD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0%B0%D0%BD%D0%B4%D1%80%D0%B0" TargetMode="External"/><Relationship Id="rId5" Type="http://schemas.openxmlformats.org/officeDocument/2006/relationships/hyperlink" Target="http://ru.wikipedia.org/w/index.php?title=%D0%93%D1%83%D0%B2%D0%B5%D1%80%D0%BD%D1%91%D1%80&amp;action=edit&amp;redlink=1" TargetMode="External"/><Relationship Id="rId4" Type="http://schemas.openxmlformats.org/officeDocument/2006/relationships/hyperlink" Target="http://ru.wikipedia.org/wiki/%D0%9F%D0%B5%D1%82%D0%B5%D1%80%D0%B1%D1%83%D1%80%D0%B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5%D0%B0%D0%BD%D0%B4%D1%80%D0%B0" TargetMode="External"/><Relationship Id="rId2" Type="http://schemas.openxmlformats.org/officeDocument/2006/relationships/hyperlink" Target="http://ru.wikipedia.org/w/index.php?title=%D0%93%D1%83%D0%B2%D0%B5%D1%80%D0%BD%D1%91%D1%8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1%83%D1%8D%D0%BB%D1%8C" TargetMode="External"/><Relationship Id="rId5" Type="http://schemas.openxmlformats.org/officeDocument/2006/relationships/hyperlink" Target="http://ru.wikipedia.org/wiki/%D0%93%D0%B5%D1%80%D0%BC%D0%B0%D0%BD%D0%B8%D1%8F" TargetMode="External"/><Relationship Id="rId4" Type="http://schemas.openxmlformats.org/officeDocument/2006/relationships/hyperlink" Target="http://ru.wikipedia.org/wiki/%D0%A0%D0%B5%D0%BF%D0%B8%D0%BD,_%D0%98%D0%BB%D1%8C%D1%8F_%D0%95%D1%84%D0%B8%D0%BC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4%D0%BE%D0%BD_%D0%96%D1%83%D0%B0%D0%B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E%D0%BB%D1%81%D1%82%D0%BE%D0%B9,_%D0%A4%D1%91%D0%B4%D0%BE%D1%80_%D0%98%D0%B2%D0%B0%D0%BD%D0%BE%D0%B2%D0%B8%D1%87" TargetMode="External"/><Relationship Id="rId2" Type="http://schemas.openxmlformats.org/officeDocument/2006/relationships/hyperlink" Target="http://ru.wikipedia.org/wiki/%D0%AF%D0%BA%D0%BE%D0%B2%D0%BB%D0%B5%D0%B2%D0%B0,_%D0%90%D1%80%D0%B8%D0%BD%D0%B0_%D0%A0%D0%BE%D0%B4%D0%B8%D0%BE%D0%BD%D0%BE%D0%B2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D%D0%B5%D0%B2%D1%81%D0%BA%D0%B8%D0%B9_%D0%B0%D0%BB%D1%8C%D0%BC%D0%B0%D0%BD%D0%B0%D1%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единственного романа в стихах </a:t>
            </a:r>
            <a:br>
              <a:rPr lang="ru-RU" dirty="0" smtClean="0"/>
            </a:br>
            <a:r>
              <a:rPr lang="ru-RU" dirty="0" smtClean="0"/>
              <a:t>Евгений Онегин.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РОМАНА: АЛЕКСАНР СЕРГЕИВИЧ </a:t>
            </a:r>
          </a:p>
          <a:p>
            <a:r>
              <a:rPr lang="ru-RU" dirty="0" smtClean="0"/>
              <a:t>ПУШКИН.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Роман написан особой «</a:t>
            </a:r>
            <a:r>
              <a:rPr lang="ru-RU" dirty="0" err="1" smtClean="0">
                <a:hlinkClick r:id="rId2" tooltip="Онегинская строфа"/>
              </a:rPr>
              <a:t>онегинской</a:t>
            </a:r>
            <a:r>
              <a:rPr lang="ru-RU" dirty="0" smtClean="0">
                <a:hlinkClick r:id="rId2" tooltip="Онегинская строфа"/>
              </a:rPr>
              <a:t> строфой</a:t>
            </a:r>
            <a:r>
              <a:rPr lang="ru-RU" dirty="0" smtClean="0"/>
              <a:t>». Каждая такая строфа состоит из 14 строк </a:t>
            </a:r>
            <a:r>
              <a:rPr lang="ru-RU" dirty="0" smtClean="0">
                <a:hlinkClick r:id="rId3" tooltip="Ямб"/>
              </a:rPr>
              <a:t>четырехстопного ямба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Первые четыре строчки </a:t>
            </a:r>
            <a:r>
              <a:rPr lang="ru-RU" dirty="0" smtClean="0">
                <a:hlinkClick r:id="rId4" tooltip="Рифма"/>
              </a:rPr>
              <a:t>рифмуются перекрёстно</a:t>
            </a:r>
            <a:r>
              <a:rPr lang="ru-RU" dirty="0" smtClean="0"/>
              <a:t>, строки с пятой по восьмую — попарно, строки с девятой по двенадцатую связаны кольцевой рифмой. Оставшиеся 2 строчки строфы рифмуются между собой.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Десятая глава.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26 ноября 1949 года главный библиограф ленинградской Государственной публичной библиотеки имени М. Е. Салтыкова-Щедрина </a:t>
            </a:r>
            <a:r>
              <a:rPr lang="ru-RU" dirty="0" smtClean="0">
                <a:hlinkClick r:id="rId2" tooltip="Аль, Даниил Натанович"/>
              </a:rPr>
              <a:t>Д. Н. </a:t>
            </a:r>
            <a:r>
              <a:rPr lang="ru-RU" dirty="0" err="1" smtClean="0">
                <a:hlinkClick r:id="rId2" tooltip="Аль, Даниил Натанович"/>
              </a:rPr>
              <a:t>Альшиц</a:t>
            </a:r>
            <a:r>
              <a:rPr lang="ru-RU" dirty="0" smtClean="0"/>
              <a:t> обнаружил рукопись второй половины XIX века, предположительно с текстом</a:t>
            </a:r>
            <a:r>
              <a:rPr lang="ru-RU" baseline="30000" dirty="0" smtClean="0">
                <a:hlinkClick r:id="rId3"/>
              </a:rPr>
              <a:t>[4]</a:t>
            </a:r>
            <a:r>
              <a:rPr lang="ru-RU" dirty="0" smtClean="0"/>
              <a:t> Х главы «Онегина». Как утверждал </a:t>
            </a:r>
            <a:r>
              <a:rPr lang="ru-RU" dirty="0" smtClean="0">
                <a:hlinkClick r:id="rId4" tooltip="Самойлов, Давид Самойлович"/>
              </a:rPr>
              <a:t>Давид Самойлов</a:t>
            </a:r>
            <a:r>
              <a:rPr lang="ru-RU" dirty="0" smtClean="0"/>
              <a:t>, «ни один серьёзный литературовед не поверил в подлинность текста» — стиль слишком непохож на пушкинский и низок художественный уровень</a:t>
            </a:r>
            <a:r>
              <a:rPr lang="ru-RU" baseline="30000" dirty="0" smtClean="0">
                <a:hlinkClick r:id="rId3"/>
              </a:rPr>
              <a:t>[5]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5206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Пушкин работал над романом свыше восьми лет. Роман был, по словам Пушкина, «плодом ума холодных наблюдений и сердца горестных замет». Работу над ним Пушкин называл подвигом — из всего своего творческого наследия только «Бориса Годунова» он характеризовал этим же словом. На широком фоне картин русской жизни показана драматическая судьба лучших людей дворянской интеллигенции.</a:t>
            </a:r>
          </a:p>
          <a:p>
            <a:r>
              <a:rPr lang="ru-RU" i="1" dirty="0" smtClean="0"/>
              <a:t>Начал работу над «Онегиным» Пушкин в </a:t>
            </a:r>
            <a:r>
              <a:rPr lang="ru-RU" i="1" dirty="0" smtClean="0">
                <a:hlinkClick r:id="rId2" tooltip="1823 год"/>
              </a:rPr>
              <a:t>1823 году</a:t>
            </a:r>
            <a:r>
              <a:rPr lang="ru-RU" i="1" dirty="0" smtClean="0"/>
              <a:t>, во время своей южной ссылки. Автор отказался от </a:t>
            </a:r>
            <a:r>
              <a:rPr lang="ru-RU" i="1" dirty="0" smtClean="0">
                <a:hlinkClick r:id="rId3" tooltip="Романтизм"/>
              </a:rPr>
              <a:t>романтизма</a:t>
            </a:r>
            <a:r>
              <a:rPr lang="ru-RU" i="1" dirty="0" smtClean="0"/>
              <a:t> как ведущего творческого метода и начал писать реалистический роман в стихах, хотя в первых главах ещё заметно влияние романтизма. Изначально предполагалось, что роман в стихах будет состоять из 9 глав, но впоследствии Пушкин переработал его структуру, оставив только 8 глав. Он исключил из произведения главу «Путешествие Онегина», которую включил в качестве приложения. Из романа также пришлось исключить одну главу полностью: в ней описывается, как Онегин видит военные поселения близ </a:t>
            </a:r>
            <a:r>
              <a:rPr lang="ru-RU" i="1" dirty="0" smtClean="0">
                <a:hlinkClick r:id="rId4" tooltip="Одесса"/>
              </a:rPr>
              <a:t>Одесской</a:t>
            </a:r>
            <a:r>
              <a:rPr lang="ru-RU" i="1" dirty="0" smtClean="0"/>
              <a:t> пристани, а далее идут замечания и суждения, в некоторых местах в слишком резком тоне. Оставлять эту главу было слишком опасно — Пушкина могли арестовать за революционные взгляды, поэтому он уничтожил эту главу.</a:t>
            </a:r>
          </a:p>
          <a:p>
            <a:endParaRPr lang="ru-RU" b="1" i="1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Публиковался роман в стихах отдельными главами, и выход каждой главы становился большим событием в современной литературе. Первая глава романа была опубликована в 1825 году. В </a:t>
            </a:r>
            <a:r>
              <a:rPr lang="ru-RU" i="1" dirty="0" smtClean="0">
                <a:hlinkClick r:id="rId2" tooltip="1831 год"/>
              </a:rPr>
              <a:t>1831 году</a:t>
            </a:r>
            <a:r>
              <a:rPr lang="ru-RU" i="1" dirty="0" smtClean="0"/>
              <a:t> роман в стихах был окончен и в </a:t>
            </a:r>
            <a:r>
              <a:rPr lang="ru-RU" i="1" dirty="0" smtClean="0">
                <a:hlinkClick r:id="rId3" tooltip="1833 год"/>
              </a:rPr>
              <a:t>1833 году</a:t>
            </a:r>
            <a:r>
              <a:rPr lang="ru-RU" i="1" dirty="0" smtClean="0"/>
              <a:t> вышел в свет. Он охватывает события с </a:t>
            </a:r>
            <a:r>
              <a:rPr lang="ru-RU" i="1" dirty="0" smtClean="0">
                <a:hlinkClick r:id="rId4" tooltip="1819 год"/>
              </a:rPr>
              <a:t>1819 года</a:t>
            </a:r>
            <a:r>
              <a:rPr lang="ru-RU" i="1" dirty="0" smtClean="0"/>
              <a:t> по </a:t>
            </a:r>
            <a:r>
              <a:rPr lang="ru-RU" i="1" dirty="0" smtClean="0">
                <a:hlinkClick r:id="rId5" tooltip="1825 год"/>
              </a:rPr>
              <a:t>1825 год</a:t>
            </a:r>
            <a:r>
              <a:rPr lang="ru-RU" i="1" dirty="0" smtClean="0"/>
              <a:t>: от заграничных походов русской армии после разгрома </a:t>
            </a:r>
            <a:r>
              <a:rPr lang="ru-RU" i="1" dirty="0" smtClean="0">
                <a:hlinkClick r:id="rId6" tooltip="Наполеон"/>
              </a:rPr>
              <a:t>Наполеона</a:t>
            </a:r>
            <a:r>
              <a:rPr lang="ru-RU" i="1" dirty="0" smtClean="0"/>
              <a:t> до </a:t>
            </a:r>
            <a:r>
              <a:rPr lang="ru-RU" i="1" dirty="0" smtClean="0">
                <a:hlinkClick r:id="rId7" tooltip="Восстание декабристов"/>
              </a:rPr>
              <a:t>восстания декабристов</a:t>
            </a:r>
            <a:r>
              <a:rPr lang="ru-RU" i="1" dirty="0" smtClean="0"/>
              <a:t>. Это были годы развития русского общества, времени правления </a:t>
            </a:r>
            <a:r>
              <a:rPr lang="ru-RU" i="1" dirty="0" smtClean="0">
                <a:hlinkClick r:id="rId8" tooltip="Александр I"/>
              </a:rPr>
              <a:t>Александра I</a:t>
            </a:r>
            <a:r>
              <a:rPr lang="ru-RU" i="1" dirty="0" smtClean="0"/>
              <a:t>. Сюжет романа прост и хорошо известен. В центре романа — любовная интрига. В романе «Евгений Онегин» отразились события первой четверти </a:t>
            </a:r>
            <a:r>
              <a:rPr lang="ru-RU" i="1" dirty="0" smtClean="0">
                <a:hlinkClick r:id="rId9" tooltip="XIX век"/>
              </a:rPr>
              <a:t>XIX века</a:t>
            </a:r>
            <a:r>
              <a:rPr lang="ru-RU" i="1" dirty="0" smtClean="0"/>
              <a:t>, то есть время создания и время действия романа примерно совпадают.</a:t>
            </a:r>
          </a:p>
          <a:p>
            <a:r>
              <a:rPr lang="ru-RU" i="1" dirty="0" smtClean="0"/>
              <a:t>Александр Сергеевич Пушкин создал роман в стихах подобно поэме </a:t>
            </a:r>
            <a:r>
              <a:rPr lang="ru-RU" i="1" dirty="0" smtClean="0">
                <a:hlinkClick r:id="rId10" tooltip="Байрон, Джордж Гордон"/>
              </a:rPr>
              <a:t>лорда Байрона</a:t>
            </a:r>
            <a:r>
              <a:rPr lang="ru-RU" i="1" dirty="0" smtClean="0"/>
              <a:t> «</a:t>
            </a:r>
            <a:r>
              <a:rPr lang="ru-RU" i="1" dirty="0" smtClean="0">
                <a:hlinkClick r:id="rId11" tooltip="Дон Жуан"/>
              </a:rPr>
              <a:t>Дон Жуан</a:t>
            </a:r>
            <a:r>
              <a:rPr lang="ru-RU" i="1" dirty="0" smtClean="0"/>
              <a:t>». Определив роман как «собранье пестрых глав», Пушкин подчёркивает одну из черт этого произведения: роман как бы «разомкнут» во времени, каждая глава могла бы стать последней, но может иметь и продолжение. И тем самым читатель обращает внимание на самостоятельность каждой главы романа. Роман стал энциклопедией русской жизни </a:t>
            </a:r>
            <a:r>
              <a:rPr lang="ru-RU" i="1" dirty="0" smtClean="0">
                <a:hlinkClick r:id="rId12" tooltip="1820-е"/>
              </a:rPr>
              <a:t>1820-х годов</a:t>
            </a:r>
            <a:r>
              <a:rPr lang="ru-RU" i="1" dirty="0" smtClean="0"/>
              <a:t>, так как широта охвата романа показывает читателям всю действительность русской жизни, а также </a:t>
            </a:r>
            <a:r>
              <a:rPr lang="ru-RU" i="1" dirty="0" err="1" smtClean="0"/>
              <a:t>многосюжетность</a:t>
            </a:r>
            <a:r>
              <a:rPr lang="ru-RU" i="1" dirty="0" smtClean="0"/>
              <a:t> и описание разных эпох.</a:t>
            </a:r>
            <a:endParaRPr lang="ru-RU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Роман начинается ворчливыми мыслями молодого </a:t>
            </a:r>
            <a:r>
              <a:rPr lang="ru-RU" sz="1600" dirty="0" smtClean="0">
                <a:hlinkClick r:id="rId2" tooltip="Дворянство"/>
              </a:rPr>
              <a:t>дворянина</a:t>
            </a:r>
            <a:r>
              <a:rPr lang="ru-RU" sz="1600" dirty="0" smtClean="0"/>
              <a:t> Евгения Онегина, посвящёнными болезни его дядюшки, вынудившей его покинуть Петербург и отправиться к одру больного, чтобы проститься с ним. Обозначив таким образом завязку, автор посвящает первую главу рассказу о происхождении, семье, жизни своего героя до получения известия о болезни родственника. Повествование ведётся от имени безымянного автора, представившегося добрым приятелем Онегина.</a:t>
            </a:r>
          </a:p>
          <a:p>
            <a:r>
              <a:rPr lang="ru-RU" sz="1600" dirty="0" smtClean="0"/>
              <a:t>Евгений родился «на брегах </a:t>
            </a:r>
            <a:r>
              <a:rPr lang="ru-RU" sz="1600" dirty="0" smtClean="0">
                <a:hlinkClick r:id="rId3" tooltip="Нева"/>
              </a:rPr>
              <a:t>Невы</a:t>
            </a:r>
            <a:r>
              <a:rPr lang="ru-RU" sz="1600" dirty="0" smtClean="0"/>
              <a:t>», то есть в </a:t>
            </a:r>
            <a:r>
              <a:rPr lang="ru-RU" sz="1600" dirty="0" smtClean="0">
                <a:hlinkClick r:id="rId4" tooltip="Петербург"/>
              </a:rPr>
              <a:t>Петербурге</a:t>
            </a:r>
            <a:r>
              <a:rPr lang="ru-RU" sz="1600" dirty="0" smtClean="0"/>
              <a:t>, в семье типичного дворянина своего времени .Онегин получил типичное для многих дворян воспитание — сначала гувернантка </a:t>
            </a:r>
            <a:r>
              <a:rPr lang="ru-RU" sz="1600" dirty="0" err="1" smtClean="0"/>
              <a:t>Madame</a:t>
            </a:r>
            <a:r>
              <a:rPr lang="ru-RU" sz="1600" dirty="0" smtClean="0"/>
              <a:t> (не путать с нянькой), затем </a:t>
            </a:r>
            <a:r>
              <a:rPr lang="ru-RU" sz="1600" dirty="0" smtClean="0">
                <a:hlinkClick r:id="rId5" tooltip="Гувернёр (страница отсутствует)"/>
              </a:rPr>
              <a:t>гувернёр</a:t>
            </a:r>
            <a:r>
              <a:rPr lang="ru-RU" sz="1600" dirty="0" smtClean="0"/>
              <a:t>-француз, не утруждавший своего воспитанника обилием наук. Пушкин подчеркивает, что воспитание Евгения типично для человека его среды (дворянина, которым с детства занимались учителя-иностранцы).Жизнь Онегина в Петербурге была полна любовными интригами и светскими развлечениями, но эта постоянная череда забав привела героя к </a:t>
            </a:r>
            <a:r>
              <a:rPr lang="ru-RU" sz="1600" dirty="0" smtClean="0">
                <a:hlinkClick r:id="rId6" tooltip="Хандра"/>
              </a:rPr>
              <a:t>хандре</a:t>
            </a:r>
            <a:r>
              <a:rPr lang="ru-RU" sz="1600" dirty="0" smtClean="0"/>
              <a:t>. Евгений уезжает к дяде в деревне. По прибытии оказывается, что дядя умер, а Евгений стал его наследником. Онегин поселяется в деревне, но и здесь его одолевает </a:t>
            </a:r>
            <a:r>
              <a:rPr lang="ru-RU" sz="1600" dirty="0" smtClean="0">
                <a:hlinkClick r:id="rId6" tooltip="Хандра"/>
              </a:rPr>
              <a:t>хандра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Дуэль Онегина и </a:t>
            </a:r>
            <a:r>
              <a:rPr lang="ru-RU" sz="1600" dirty="0" err="1" smtClean="0"/>
              <a:t>Ленского.</a:t>
            </a:r>
            <a:r>
              <a:rPr lang="ru-RU" sz="1600" dirty="0" err="1" smtClean="0">
                <a:hlinkClick r:id="rId7" tooltip="Репин, Илья Ефимович"/>
              </a:rPr>
              <a:t>И</a:t>
            </a:r>
            <a:r>
              <a:rPr lang="ru-RU" sz="1600" dirty="0" smtClean="0">
                <a:hlinkClick r:id="rId7" tooltip="Репин, Илья Ефимович"/>
              </a:rPr>
              <a:t>. Е. Репин</a:t>
            </a:r>
            <a:r>
              <a:rPr lang="ru-RU" sz="1600" dirty="0" smtClean="0"/>
              <a:t>, 1899.Соседом Онегина оказывается приехавший из </a:t>
            </a:r>
            <a:r>
              <a:rPr lang="ru-RU" sz="1600" dirty="0" smtClean="0">
                <a:hlinkClick r:id="rId8" tooltip="Германия"/>
              </a:rPr>
              <a:t>Германии</a:t>
            </a:r>
            <a:r>
              <a:rPr lang="ru-RU" sz="1600" dirty="0" smtClean="0"/>
              <a:t> восемнадцатилетний Владимир Ленский, поэт-романтик. Ленский и Онегин сходятся. Ленский влюблён в Ольгу Ларину, дочь помещика. На всегда весёлую Ольгу не похожа её задумчивая сестра Татьяна. Ольга красива внешне, но неинтересна Онегину: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Онегин получил типичное для многих дворян воспитание — сначала гувернантка </a:t>
            </a:r>
            <a:r>
              <a:rPr lang="ru-RU" dirty="0" err="1" smtClean="0"/>
              <a:t>Madame</a:t>
            </a:r>
            <a:r>
              <a:rPr lang="ru-RU" dirty="0" smtClean="0"/>
              <a:t> (не путать с нянькой), затем </a:t>
            </a:r>
            <a:r>
              <a:rPr lang="ru-RU" dirty="0" smtClean="0">
                <a:hlinkClick r:id="rId2" tooltip="Гувернёр (страница отсутствует)"/>
              </a:rPr>
              <a:t>гувернёр</a:t>
            </a:r>
            <a:r>
              <a:rPr lang="ru-RU" dirty="0" smtClean="0"/>
              <a:t>-француз, не утруждавший своего воспитанника обилием наук. Пушкин подчеркивает, что воспитание Евгения типично для человека его среды (дворянина, которым с детства занимались учителя-иностранцы).</a:t>
            </a:r>
          </a:p>
          <a:p>
            <a:r>
              <a:rPr lang="ru-RU" dirty="0" smtClean="0"/>
              <a:t>Жизнь Онегина в Петербурге была полна любовными интригами и светскими развлечениями, но эта постоянная череда забав привела героя к </a:t>
            </a:r>
            <a:r>
              <a:rPr lang="ru-RU" dirty="0" smtClean="0">
                <a:hlinkClick r:id="rId3" tooltip="Хандра"/>
              </a:rPr>
              <a:t>хандре</a:t>
            </a:r>
            <a:r>
              <a:rPr lang="ru-RU" dirty="0" smtClean="0"/>
              <a:t>. Евгений уезжает к дяде в деревне. По прибытии оказывается, что дядя умер, а Евгений стал его наследником. Онегин поселяется в деревне, но и здесь его одолевает </a:t>
            </a:r>
            <a:r>
              <a:rPr lang="ru-RU" dirty="0" smtClean="0">
                <a:hlinkClick r:id="rId3" tooltip="Хандра"/>
              </a:rPr>
              <a:t>хандра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Дуэль Онегина и Ленского</a:t>
            </a:r>
            <a:br>
              <a:rPr lang="ru-RU" dirty="0" smtClean="0"/>
            </a:br>
            <a:r>
              <a:rPr lang="ru-RU" i="1" dirty="0" smtClean="0">
                <a:hlinkClick r:id="rId4" tooltip="Репин, Илья Ефимович"/>
              </a:rPr>
              <a:t>И. Е. Репин</a:t>
            </a:r>
            <a:r>
              <a:rPr lang="ru-RU" i="1" dirty="0" smtClean="0"/>
              <a:t>, 1899</a:t>
            </a:r>
            <a:endParaRPr lang="ru-RU" dirty="0" smtClean="0"/>
          </a:p>
          <a:p>
            <a:r>
              <a:rPr lang="ru-RU" dirty="0" smtClean="0"/>
              <a:t>Соседом Онегина оказывается приехавший из </a:t>
            </a:r>
            <a:r>
              <a:rPr lang="ru-RU" dirty="0" smtClean="0">
                <a:hlinkClick r:id="rId5" tooltip="Германия"/>
              </a:rPr>
              <a:t>Германии</a:t>
            </a:r>
            <a:r>
              <a:rPr lang="ru-RU" dirty="0" smtClean="0"/>
              <a:t> восемнадцатилетний Владимир Ленский, поэт-романтик. Ленский и Онегин сходятся. Ленский влюблён в Ольгу Ларину, дочь помещика. На всегда весёлую Ольгу не похожа её задумчивая сестра Татьяна. Ольга красива внешне, но неинтересна </a:t>
            </a:r>
            <a:r>
              <a:rPr lang="ru-RU" dirty="0" err="1" smtClean="0"/>
              <a:t>Онегину:На</a:t>
            </a:r>
            <a:r>
              <a:rPr lang="ru-RU" dirty="0" smtClean="0"/>
              <a:t> обеде у Лариных Онегин, дабы заставить Ленского ревновать, неожиданно начинает ухаживать за Ольгой. Ленский вызывает его на </a:t>
            </a:r>
            <a:r>
              <a:rPr lang="ru-RU" dirty="0" smtClean="0">
                <a:hlinkClick r:id="rId6" tooltip="Дуэль"/>
              </a:rPr>
              <a:t>дуэль</a:t>
            </a:r>
            <a:r>
              <a:rPr lang="ru-RU" dirty="0" smtClean="0"/>
              <a:t>. Поединок заканчивается смертью Ленского, и Онегин уезжает из деревни.</a:t>
            </a:r>
          </a:p>
          <a:p>
            <a:r>
              <a:rPr lang="ru-RU" dirty="0" smtClean="0"/>
              <a:t>Через три года он появляется в Москве и встречает Татьяну. Она важная дама, жена генерала. Онегин влюбляется в неё, но на этот раз отвергают уже его. Татьяна так же любит его, но говорит, что хочет остаться верной мужу.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Действующие лица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Евгений </a:t>
            </a:r>
            <a:r>
              <a:rPr lang="ru-RU" dirty="0" smtClean="0"/>
              <a:t>Онегин — </a:t>
            </a:r>
            <a:r>
              <a:rPr lang="ru-RU" dirty="0" smtClean="0"/>
              <a:t>прототип Пётр Чаадаев, друг Пушкина, назван самим Пушкиным в первой главе. История Онегина напоминает жизнь Чаадаева. Важное влияние на образ Онегина оказал Лорд Байрон и его «Байроновские Герои», </a:t>
            </a:r>
            <a:r>
              <a:rPr lang="ru-RU" dirty="0" smtClean="0">
                <a:hlinkClick r:id="rId2" tooltip="Дон Жуан"/>
              </a:rPr>
              <a:t>Дон Жуан</a:t>
            </a:r>
            <a:r>
              <a:rPr lang="ru-RU" dirty="0" smtClean="0"/>
              <a:t> и </a:t>
            </a:r>
            <a:r>
              <a:rPr lang="ru-RU" dirty="0" err="1" smtClean="0"/>
              <a:t>Чайлд</a:t>
            </a:r>
            <a:r>
              <a:rPr lang="ru-RU" dirty="0" smtClean="0"/>
              <a:t> Гарольд, которые также не раз упоминаются самим Пушкиным. «В образе Онегина можно найти десятки сближений с различными современниками поэта — от пустых светских знакомцев до таких значимых для Пушкина лиц, как Чаадаев или Александр Раевский. То же следует сказать и о Татьяне». (Ю. М. Лотман. Комментарии к «Евгению Онегину»)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Владимир Ленский</a:t>
            </a:r>
            <a:r>
              <a:rPr lang="ru-RU" dirty="0" smtClean="0"/>
              <a:t> — «энергичное сближение Ленского с Кюхельбекером, произведенное Ю. Н. Тыняновым , лучше всего убеждает в том, что попытки дать поэту-романтику в ЕО некоторый единый и однозначный прототип к убедительным результатам не приводят». (Ю. М. Лотман. Комментарии к «Евгению Онегину»).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Няня Татьяны</a:t>
            </a:r>
            <a:r>
              <a:rPr lang="ru-RU" dirty="0" smtClean="0"/>
              <a:t> — вероятный прототип — </a:t>
            </a:r>
            <a:r>
              <a:rPr lang="ru-RU" dirty="0" smtClean="0">
                <a:hlinkClick r:id="rId2" tooltip="Яковлева, Арина Родионовна"/>
              </a:rPr>
              <a:t>Арина Родионовна</a:t>
            </a:r>
            <a:r>
              <a:rPr lang="ru-RU" dirty="0" smtClean="0"/>
              <a:t>, няня Пушкина</a:t>
            </a:r>
          </a:p>
          <a:p>
            <a:r>
              <a:rPr lang="ru-RU" b="1" dirty="0" smtClean="0"/>
              <a:t>Зарецкий</a:t>
            </a:r>
            <a:r>
              <a:rPr lang="ru-RU" dirty="0" smtClean="0"/>
              <a:t> — дуэлянт, в числе прототипов называли </a:t>
            </a:r>
            <a:r>
              <a:rPr lang="ru-RU" dirty="0" smtClean="0">
                <a:hlinkClick r:id="rId3" tooltip="Толстой, Фёдор Иванович"/>
              </a:rPr>
              <a:t>Фёдора Толстого-Американца</a:t>
            </a:r>
            <a:endParaRPr lang="ru-RU" dirty="0" smtClean="0"/>
          </a:p>
          <a:p>
            <a:r>
              <a:rPr lang="ru-RU" dirty="0" smtClean="0"/>
              <a:t>Не названный в романе </a:t>
            </a:r>
            <a:r>
              <a:rPr lang="ru-RU" b="1" dirty="0" smtClean="0"/>
              <a:t>муж Татьяны Лариной</a:t>
            </a:r>
            <a:r>
              <a:rPr lang="ru-RU" dirty="0" smtClean="0"/>
              <a:t>, «важный генерал», </a:t>
            </a:r>
            <a:r>
              <a:rPr lang="ru-RU" dirty="0" err="1" smtClean="0"/>
              <a:t>генерал</a:t>
            </a:r>
            <a:r>
              <a:rPr lang="ru-RU" dirty="0" smtClean="0"/>
              <a:t> Керн, муж Анны Керн.</a:t>
            </a:r>
          </a:p>
          <a:p>
            <a:r>
              <a:rPr lang="ru-RU" dirty="0" smtClean="0"/>
              <a:t>Автор произведения — сам Пушкин. Он постоянно вмешивается в ход повествования, напоминает о себе («Но вреден север для меня»), водит дружбу с Онегиным («Условий света свергнув бремя, как он отстав от суеты, с ним подружился я в то время, мне нравились его черты»), в своих лирических отступлениях делится с читателями своими размышлениями о самых разных жизненных вопросах, высказывает свою мировоззренческую позицию. Автор в некоторых местах нарушает ход повествования и вводит в текст </a:t>
            </a:r>
            <a:r>
              <a:rPr lang="ru-RU" dirty="0" err="1" smtClean="0"/>
              <a:t>метатекстовые</a:t>
            </a:r>
            <a:r>
              <a:rPr lang="ru-RU" dirty="0" smtClean="0"/>
              <a:t> элементы («Читатель ждёт уж рифмы „розы“ — на, вот, возьми её скорей»). Пушкин даже изобразил себя рядом с Онегиным на берегу Невы (см. изображение) и хотел поместить этот и ряд других рисунков в качестве иллюстрации к роману в стихах, но не удалось найти общий язык с издателями «</a:t>
            </a:r>
            <a:r>
              <a:rPr lang="ru-RU" dirty="0" smtClean="0">
                <a:hlinkClick r:id="rId4" tooltip="Невский альманах"/>
              </a:rPr>
              <a:t>Невского альманаха</a:t>
            </a:r>
            <a:r>
              <a:rPr lang="ru-RU" dirty="0" smtClean="0"/>
              <a:t>». Сам Пушкин отозвался на это несколькими ироничными эпиграммами.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162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История создания единственного романа в стихах  Евгений Онегин. </vt:lpstr>
      <vt:lpstr>Слайд 2</vt:lpstr>
      <vt:lpstr>История создания.</vt:lpstr>
      <vt:lpstr>История создания.</vt:lpstr>
      <vt:lpstr>Сюжет. </vt:lpstr>
      <vt:lpstr>Слайд 6</vt:lpstr>
      <vt:lpstr>Действующие лица </vt:lpstr>
      <vt:lpstr>Слайд 8</vt:lpstr>
      <vt:lpstr>Слайд 9</vt:lpstr>
      <vt:lpstr>Слайд 10</vt:lpstr>
      <vt:lpstr>Десятая глава.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единственного романа в стихах  Евгений Онегин. </dc:title>
  <dc:creator>Кошкины</dc:creator>
  <cp:lastModifiedBy>user</cp:lastModifiedBy>
  <cp:revision>4</cp:revision>
  <dcterms:created xsi:type="dcterms:W3CDTF">2012-03-13T06:43:02Z</dcterms:created>
  <dcterms:modified xsi:type="dcterms:W3CDTF">2019-01-09T11:45:50Z</dcterms:modified>
</cp:coreProperties>
</file>